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56" r:id="rId14"/>
    <p:sldId id="266" r:id="rId15"/>
    <p:sldId id="262" r:id="rId16"/>
    <p:sldId id="263" r:id="rId17"/>
    <p:sldId id="257" r:id="rId18"/>
    <p:sldId id="258" r:id="rId19"/>
    <p:sldId id="259" r:id="rId20"/>
    <p:sldId id="260" r:id="rId21"/>
    <p:sldId id="264" r:id="rId22"/>
    <p:sldId id="265" r:id="rId23"/>
    <p:sldId id="276" r:id="rId2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9B9B4-4203-4D56-BF6C-DAD011BBA111}" v="34" dt="2025-03-04T14:51:15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-30" y="-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5400" b="0"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187FAAED-2528-48CF-A94C-BABF0603D3AF}" type="datetimeFigureOut">
              <a:rPr lang="es-CO" smtClean="0"/>
              <a:pPr/>
              <a:t>4/03/2025</a:t>
            </a:fld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21DC2F9-A97A-41D3-B201-B36BCC0489B7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97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460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1379621"/>
            <a:ext cx="2628900" cy="4797342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379621"/>
            <a:ext cx="7734300" cy="479734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585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100599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7008"/>
            <a:ext cx="10515600" cy="4626459"/>
          </a:xfrm>
        </p:spPr>
        <p:txBody>
          <a:bodyPr/>
          <a:lstStyle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625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654629"/>
            <a:ext cx="10515600" cy="2748192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936264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9529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38A20"/>
                </a:solidFill>
              </a:defRPr>
            </a:lvl1pPr>
          </a:lstStyle>
          <a:p>
            <a:fld id="{187FAAED-2528-48CF-A94C-BABF0603D3AF}" type="datetimeFigureOut">
              <a:rPr lang="es-CO" smtClean="0"/>
              <a:pPr/>
              <a:t>4/03/2025</a:t>
            </a:fld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rgbClr val="538A20"/>
                </a:solidFill>
              </a:defRPr>
            </a:lvl1pPr>
          </a:lstStyle>
          <a:p>
            <a:fld id="{421DC2F9-A97A-41D3-B201-B36BCC0489B7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153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10305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604211"/>
            <a:ext cx="5181600" cy="45727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604211"/>
            <a:ext cx="5181600" cy="45727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22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99845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299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647"/>
            <a:ext cx="10515600" cy="99845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108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03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1347537"/>
            <a:ext cx="3932237" cy="147587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903" y="1347537"/>
            <a:ext cx="6172200" cy="47833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823411"/>
            <a:ext cx="3932237" cy="330751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762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40041"/>
            <a:ext cx="4243681" cy="101065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91736" y="1540042"/>
            <a:ext cx="6172200" cy="45776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8201" y="2550695"/>
            <a:ext cx="4243680" cy="356197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14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9984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620253"/>
            <a:ext cx="10515600" cy="455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206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87FAAED-2528-48CF-A94C-BABF0603D3AF}" type="datetimeFigureOut">
              <a:rPr lang="es-CO" smtClean="0"/>
              <a:pPr/>
              <a:t>4/03/2025</a:t>
            </a:fld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2578100" y="6356350"/>
            <a:ext cx="128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21DC2F9-A97A-41D3-B201-B36BCC0489B7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09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Microsoft Sans Serif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50000"/>
            </a:schemeClr>
          </a:solidFill>
          <a:latin typeface="+mn-lt"/>
          <a:ea typeface="+mn-ea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99999"/>
          </a:solidFill>
          <a:latin typeface="+mn-lt"/>
          <a:ea typeface="+mn-ea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+mn-lt"/>
          <a:ea typeface="+mn-ea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F4D09-7E58-6990-AE48-30564837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sual Studio Code (VS Code) - Master Code Pro">
            <a:extLst>
              <a:ext uri="{FF2B5EF4-FFF2-40B4-BE49-F238E27FC236}">
                <a16:creationId xmlns:a16="http://schemas.microsoft.com/office/drawing/2014/main" id="{47A9EB94-72E2-129B-D694-C65AEAD1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71" y="923879"/>
            <a:ext cx="4623678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7AB4E2-3436-D342-DB8D-E1C0B212C7DC}"/>
              </a:ext>
            </a:extLst>
          </p:cNvPr>
          <p:cNvSpPr txBox="1"/>
          <p:nvPr/>
        </p:nvSpPr>
        <p:spPr>
          <a:xfrm>
            <a:off x="5736081" y="1762377"/>
            <a:ext cx="577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050" name="Picture 2" descr="🇩 Ambientes o entornos virtuales en Python 🐍 (venv) | caso estudio Django">
            <a:extLst>
              <a:ext uri="{FF2B5EF4-FFF2-40B4-BE49-F238E27FC236}">
                <a16:creationId xmlns:a16="http://schemas.microsoft.com/office/drawing/2014/main" id="{74365A9A-9A4A-923E-A68C-7575E7561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7" r="1783"/>
          <a:stretch/>
        </p:blipFill>
        <p:spPr bwMode="auto">
          <a:xfrm>
            <a:off x="316058" y="522451"/>
            <a:ext cx="521293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842022D-8CD3-1532-4F54-2443B5AB1F60}"/>
              </a:ext>
            </a:extLst>
          </p:cNvPr>
          <p:cNvSpPr txBox="1"/>
          <p:nvPr/>
        </p:nvSpPr>
        <p:spPr>
          <a:xfrm>
            <a:off x="103700" y="4498046"/>
            <a:ext cx="121975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highlight>
                  <a:srgbClr val="FFFF00"/>
                </a:highlight>
              </a:rPr>
              <a:t>Crear proyecto, </a:t>
            </a:r>
            <a:r>
              <a:rPr lang="es-CO" sz="2800" b="1" dirty="0">
                <a:solidFill>
                  <a:schemeClr val="bg1"/>
                </a:solidFill>
              </a:rPr>
              <a:t>los que se vinculan al proyecto, no realizan este paso, solo</a:t>
            </a:r>
          </a:p>
          <a:p>
            <a:r>
              <a:rPr lang="es-CO" sz="2800" b="1" dirty="0">
                <a:solidFill>
                  <a:schemeClr val="bg1"/>
                </a:solidFill>
              </a:rPr>
              <a:t>pasan al tema de GIT y realizan la clonación</a:t>
            </a:r>
          </a:p>
        </p:txBody>
      </p:sp>
    </p:spTree>
    <p:extLst>
      <p:ext uri="{BB962C8B-B14F-4D97-AF65-F5344CB8AC3E}">
        <p14:creationId xmlns:p14="http://schemas.microsoft.com/office/powerpoint/2010/main" val="299474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ómo instalar y configurar Git y SSH con GitHub en Mac, GNU/Linux o Windows  (GitBash) - DEV Community">
            <a:extLst>
              <a:ext uri="{FF2B5EF4-FFF2-40B4-BE49-F238E27FC236}">
                <a16:creationId xmlns:a16="http://schemas.microsoft.com/office/drawing/2014/main" id="{82C2E725-344B-F217-7288-4C13F071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04974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(VS Code) - Master Code Pro">
            <a:extLst>
              <a:ext uri="{FF2B5EF4-FFF2-40B4-BE49-F238E27FC236}">
                <a16:creationId xmlns:a16="http://schemas.microsoft.com/office/drawing/2014/main" id="{F9668F3F-9F64-72C6-1934-B21C0DA5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72" y="2128837"/>
            <a:ext cx="4623678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C06693A-FC60-B4E6-2031-EA6C17CF7CED}"/>
              </a:ext>
            </a:extLst>
          </p:cNvPr>
          <p:cNvSpPr txBox="1"/>
          <p:nvPr/>
        </p:nvSpPr>
        <p:spPr>
          <a:xfrm>
            <a:off x="5390935" y="2967334"/>
            <a:ext cx="577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7529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C498649-00FA-286A-2D84-5D73087CB321}"/>
              </a:ext>
            </a:extLst>
          </p:cNvPr>
          <p:cNvSpPr txBox="1"/>
          <p:nvPr/>
        </p:nvSpPr>
        <p:spPr>
          <a:xfrm>
            <a:off x="897308" y="2059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835437-03C6-CC3B-97B6-C907EDB8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2" y="342809"/>
            <a:ext cx="5109792" cy="6401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B0235F-AAC3-6D75-43D1-CA76F3771E04}"/>
              </a:ext>
            </a:extLst>
          </p:cNvPr>
          <p:cNvSpPr txBox="1"/>
          <p:nvPr/>
        </p:nvSpPr>
        <p:spPr>
          <a:xfrm>
            <a:off x="7008757" y="342809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Glosario</a:t>
            </a:r>
          </a:p>
        </p:txBody>
      </p:sp>
      <p:pic>
        <p:nvPicPr>
          <p:cNvPr id="1030" name="Picture 6" descr="34.200+ Niño Pensando Ilustraciones de Stock, gráficos vectoriales libres  de derechos y clip art - iStock">
            <a:extLst>
              <a:ext uri="{FF2B5EF4-FFF2-40B4-BE49-F238E27FC236}">
                <a16:creationId xmlns:a16="http://schemas.microsoft.com/office/drawing/2014/main" id="{0E04B813-A838-DCE8-3A15-FA9BF324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575" y="2604152"/>
            <a:ext cx="20383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1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F9322F-F358-0E60-EBD7-F74618AE537A}"/>
              </a:ext>
            </a:extLst>
          </p:cNvPr>
          <p:cNvSpPr txBox="1"/>
          <p:nvPr/>
        </p:nvSpPr>
        <p:spPr>
          <a:xfrm>
            <a:off x="2530761" y="265897"/>
            <a:ext cx="7130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Clonar repositorio proyecto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57025-C7D7-BFA3-6936-09D6EA3F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250" b="93192"/>
          <a:stretch/>
        </p:blipFill>
        <p:spPr>
          <a:xfrm>
            <a:off x="617260" y="1880692"/>
            <a:ext cx="5183466" cy="7706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60BA5E-5022-B54A-859C-9259919DDCDE}"/>
              </a:ext>
            </a:extLst>
          </p:cNvPr>
          <p:cNvSpPr txBox="1"/>
          <p:nvPr/>
        </p:nvSpPr>
        <p:spPr>
          <a:xfrm>
            <a:off x="232311" y="1444685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highlight>
                  <a:srgbClr val="FFFF00"/>
                </a:highlight>
              </a:rPr>
              <a:t>1. Abrir ventana de comandos en </a:t>
            </a:r>
            <a:r>
              <a:rPr lang="es-CO" b="1" dirty="0" err="1">
                <a:highlight>
                  <a:srgbClr val="FFFF00"/>
                </a:highlight>
              </a:rPr>
              <a:t>VsCode</a:t>
            </a:r>
            <a:endParaRPr lang="es-CO" b="1" dirty="0">
              <a:highlight>
                <a:srgbClr val="FFFF00"/>
              </a:highligh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64439B-AA5D-1958-2B0E-5584F0B9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485" b="89911"/>
          <a:stretch/>
        </p:blipFill>
        <p:spPr>
          <a:xfrm>
            <a:off x="617260" y="3187155"/>
            <a:ext cx="8766871" cy="7694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68EA31-0299-3ADE-B83D-BE0C2C6497D3}"/>
              </a:ext>
            </a:extLst>
          </p:cNvPr>
          <p:cNvSpPr txBox="1"/>
          <p:nvPr/>
        </p:nvSpPr>
        <p:spPr>
          <a:xfrm>
            <a:off x="232311" y="2744683"/>
            <a:ext cx="531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highlight>
                  <a:srgbClr val="FFFF00"/>
                </a:highlight>
              </a:rPr>
              <a:t>2. Buscar el comando de </a:t>
            </a:r>
            <a:r>
              <a:rPr lang="es-CO" b="1" dirty="0" err="1">
                <a:highlight>
                  <a:srgbClr val="FFFF00"/>
                </a:highlight>
              </a:rPr>
              <a:t>git</a:t>
            </a:r>
            <a:r>
              <a:rPr lang="es-CO" b="1" dirty="0">
                <a:highlight>
                  <a:srgbClr val="FFFF00"/>
                </a:highlight>
              </a:rPr>
              <a:t> clone y seleccionarlo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DC99E1-8272-8113-3A0B-F71BCA203E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219" b="89964"/>
          <a:stretch/>
        </p:blipFill>
        <p:spPr>
          <a:xfrm>
            <a:off x="617260" y="4643876"/>
            <a:ext cx="9136397" cy="7694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CDE8A99-4CEE-681A-6950-1BB535851767}"/>
              </a:ext>
            </a:extLst>
          </p:cNvPr>
          <p:cNvSpPr txBox="1"/>
          <p:nvPr/>
        </p:nvSpPr>
        <p:spPr>
          <a:xfrm>
            <a:off x="232311" y="4225284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highlight>
                  <a:srgbClr val="FFFF00"/>
                </a:highlight>
              </a:rPr>
              <a:t>3. Ingresar la URL proporcionada por </a:t>
            </a:r>
            <a:r>
              <a:rPr lang="es-CO" b="1" dirty="0" err="1">
                <a:highlight>
                  <a:srgbClr val="FFFF00"/>
                </a:highlight>
              </a:rPr>
              <a:t>github</a:t>
            </a:r>
            <a:r>
              <a:rPr lang="es-CO" b="1" dirty="0">
                <a:highlight>
                  <a:srgbClr val="FFFF00"/>
                </a:highlight>
              </a:rPr>
              <a:t> para la clonación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49751C-1429-9EC0-F327-56B41B572C08}"/>
              </a:ext>
            </a:extLst>
          </p:cNvPr>
          <p:cNvSpPr/>
          <p:nvPr/>
        </p:nvSpPr>
        <p:spPr>
          <a:xfrm>
            <a:off x="5000695" y="4709584"/>
            <a:ext cx="2914580" cy="572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A90DA75-DA2B-6C03-135F-3433B2F7B1D8}"/>
              </a:ext>
            </a:extLst>
          </p:cNvPr>
          <p:cNvSpPr/>
          <p:nvPr/>
        </p:nvSpPr>
        <p:spPr>
          <a:xfrm>
            <a:off x="5000695" y="3285718"/>
            <a:ext cx="2914580" cy="210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053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62D9C3-45E4-75CD-2266-C9C05D21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57" y="2063185"/>
            <a:ext cx="7788610" cy="43391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185242-DCA8-EE9C-1199-B644BA93F168}"/>
              </a:ext>
            </a:extLst>
          </p:cNvPr>
          <p:cNvSpPr txBox="1"/>
          <p:nvPr/>
        </p:nvSpPr>
        <p:spPr>
          <a:xfrm>
            <a:off x="0" y="-19050"/>
            <a:ext cx="1182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</a:rPr>
              <a:t>Una vez ingresado el link de clonación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el sistema solicita el destino donde se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quiere dejar el repositorio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333F08-223E-89FE-D835-F801B1C424DD}"/>
              </a:ext>
            </a:extLst>
          </p:cNvPr>
          <p:cNvSpPr txBox="1"/>
          <p:nvPr/>
        </p:nvSpPr>
        <p:spPr>
          <a:xfrm>
            <a:off x="2670222" y="1365945"/>
            <a:ext cx="68515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600" b="1" dirty="0">
                <a:highlight>
                  <a:srgbClr val="FFFF00"/>
                </a:highlight>
              </a:rPr>
              <a:t>“No se necesita crear una carpeta solo el espacio donde se desea alojar,</a:t>
            </a:r>
          </a:p>
          <a:p>
            <a:pPr algn="ctr"/>
            <a:r>
              <a:rPr lang="es-CO" sz="1600" b="1" dirty="0">
                <a:highlight>
                  <a:srgbClr val="FFFF00"/>
                </a:highlight>
              </a:rPr>
              <a:t>El nombre de la carpeta autogenerada es el nombre del repositorio</a:t>
            </a:r>
            <a:r>
              <a:rPr lang="es-CO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697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C94C55-2DBA-51C0-0FEB-666A1B7B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1963512" y="1412241"/>
            <a:ext cx="8119497" cy="48759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57D6E8E-76D7-F4A3-60B7-5EAAF6C635BE}"/>
              </a:ext>
            </a:extLst>
          </p:cNvPr>
          <p:cNvSpPr txBox="1"/>
          <p:nvPr/>
        </p:nvSpPr>
        <p:spPr>
          <a:xfrm>
            <a:off x="3223258" y="351622"/>
            <a:ext cx="5745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Crear una nueva rama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3E7216-CAE1-4870-A617-F522938106DC}"/>
              </a:ext>
            </a:extLst>
          </p:cNvPr>
          <p:cNvSpPr txBox="1"/>
          <p:nvPr/>
        </p:nvSpPr>
        <p:spPr>
          <a:xfrm>
            <a:off x="3398406" y="6488668"/>
            <a:ext cx="524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checkout</a:t>
            </a:r>
            <a:r>
              <a:rPr lang="es-CO" dirty="0">
                <a:solidFill>
                  <a:srgbClr val="FF0000"/>
                </a:solidFill>
              </a:rPr>
              <a:t> –b </a:t>
            </a:r>
            <a:r>
              <a:rPr lang="es-CO" dirty="0" err="1">
                <a:solidFill>
                  <a:srgbClr val="FF0000"/>
                </a:solidFill>
              </a:rPr>
              <a:t>nombreRama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C2D646F-6AF1-8911-33D1-95811145B833}"/>
              </a:ext>
            </a:extLst>
          </p:cNvPr>
          <p:cNvSpPr/>
          <p:nvPr/>
        </p:nvSpPr>
        <p:spPr>
          <a:xfrm>
            <a:off x="2108991" y="5900595"/>
            <a:ext cx="715222" cy="2534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84A6D50-76A8-810A-7A15-E765D5586B1F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719471" y="2075508"/>
            <a:ext cx="1652885" cy="3862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2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A36AB8-361F-151E-0951-716202AC1C94}"/>
              </a:ext>
            </a:extLst>
          </p:cNvPr>
          <p:cNvSpPr txBox="1"/>
          <p:nvPr/>
        </p:nvSpPr>
        <p:spPr>
          <a:xfrm>
            <a:off x="2865788" y="330361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Subir rama al repositorio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09CC4A-62E6-F64D-6A8A-59179C61C4C9}"/>
              </a:ext>
            </a:extLst>
          </p:cNvPr>
          <p:cNvSpPr txBox="1"/>
          <p:nvPr/>
        </p:nvSpPr>
        <p:spPr>
          <a:xfrm>
            <a:off x="2779770" y="6158307"/>
            <a:ext cx="66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push</a:t>
            </a:r>
            <a:r>
              <a:rPr lang="es-CO" dirty="0">
                <a:solidFill>
                  <a:srgbClr val="FF0000"/>
                </a:solidFill>
              </a:rPr>
              <a:t> –set-</a:t>
            </a:r>
            <a:r>
              <a:rPr lang="es-CO" dirty="0" err="1">
                <a:solidFill>
                  <a:srgbClr val="FF0000"/>
                </a:solidFill>
              </a:rPr>
              <a:t>upstream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nombreRama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2C1569-6D41-FB2D-3784-3A0CA23C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91" y="1427780"/>
            <a:ext cx="5777217" cy="468084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437C30-585A-F484-1773-353ACE96A282}"/>
              </a:ext>
            </a:extLst>
          </p:cNvPr>
          <p:cNvSpPr/>
          <p:nvPr/>
        </p:nvSpPr>
        <p:spPr>
          <a:xfrm>
            <a:off x="3115037" y="2305341"/>
            <a:ext cx="362138" cy="2534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974ABFB-F94C-59FB-DA51-B8BF205A6D82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477175" y="2369777"/>
            <a:ext cx="1095648" cy="62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87CA3EB-53D8-A057-E073-828D74A6CD33}"/>
              </a:ext>
            </a:extLst>
          </p:cNvPr>
          <p:cNvSpPr txBox="1"/>
          <p:nvPr/>
        </p:nvSpPr>
        <p:spPr>
          <a:xfrm>
            <a:off x="3173859" y="105003"/>
            <a:ext cx="6843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Chequear en que rama estoy parado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D6A223-1438-2F83-8B67-80EED0289606}"/>
              </a:ext>
            </a:extLst>
          </p:cNvPr>
          <p:cNvSpPr txBox="1"/>
          <p:nvPr/>
        </p:nvSpPr>
        <p:spPr>
          <a:xfrm>
            <a:off x="7492969" y="1589101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branch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8DDDE2-A742-1AEA-C57A-50D42E0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1" y="778405"/>
            <a:ext cx="6762750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A86E01-F1B0-9AFF-0D32-73262AA7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391"/>
          <a:stretch/>
        </p:blipFill>
        <p:spPr>
          <a:xfrm>
            <a:off x="1117478" y="3108158"/>
            <a:ext cx="4801876" cy="364008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F01EEB1-DEF1-8D3F-32E5-140A8A5C6457}"/>
              </a:ext>
            </a:extLst>
          </p:cNvPr>
          <p:cNvSpPr/>
          <p:nvPr/>
        </p:nvSpPr>
        <p:spPr>
          <a:xfrm>
            <a:off x="1263940" y="6227692"/>
            <a:ext cx="362138" cy="2534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B84A06C-F13A-198C-D1A9-A14CAF81A14A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626078" y="3813247"/>
            <a:ext cx="1195270" cy="254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63F348F-51BE-FD35-34CE-BCB0C4C857BD}"/>
              </a:ext>
            </a:extLst>
          </p:cNvPr>
          <p:cNvSpPr txBox="1"/>
          <p:nvPr/>
        </p:nvSpPr>
        <p:spPr>
          <a:xfrm>
            <a:off x="6595629" y="48197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switch </a:t>
            </a:r>
            <a:r>
              <a:rPr lang="es-CO" dirty="0" err="1">
                <a:solidFill>
                  <a:srgbClr val="FF0000"/>
                </a:solidFill>
              </a:rPr>
              <a:t>nombreRama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685A11-AB89-9357-EDF5-D69EA1E4E452}"/>
              </a:ext>
            </a:extLst>
          </p:cNvPr>
          <p:cNvSpPr txBox="1"/>
          <p:nvPr/>
        </p:nvSpPr>
        <p:spPr>
          <a:xfrm>
            <a:off x="7492969" y="3596038"/>
            <a:ext cx="273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Seleccionar Rama</a:t>
            </a:r>
          </a:p>
        </p:txBody>
      </p:sp>
    </p:spTree>
    <p:extLst>
      <p:ext uri="{BB962C8B-B14F-4D97-AF65-F5344CB8AC3E}">
        <p14:creationId xmlns:p14="http://schemas.microsoft.com/office/powerpoint/2010/main" val="191044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DAEC29-F6A1-4A3F-2A1A-C7ED9CF3AE3B}"/>
              </a:ext>
            </a:extLst>
          </p:cNvPr>
          <p:cNvSpPr txBox="1"/>
          <p:nvPr/>
        </p:nvSpPr>
        <p:spPr>
          <a:xfrm>
            <a:off x="3778699" y="237717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Subir cambios a la rama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DF157F-75D4-7DF4-C63C-BD8B6F4A4623}"/>
              </a:ext>
            </a:extLst>
          </p:cNvPr>
          <p:cNvSpPr txBox="1"/>
          <p:nvPr/>
        </p:nvSpPr>
        <p:spPr>
          <a:xfrm>
            <a:off x="6236283" y="2737271"/>
            <a:ext cx="5841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Mediante comandos: 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add</a:t>
            </a:r>
            <a:r>
              <a:rPr lang="es-CO" dirty="0">
                <a:solidFill>
                  <a:srgbClr val="FF0000"/>
                </a:solidFill>
              </a:rPr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commit</a:t>
            </a:r>
            <a:r>
              <a:rPr lang="es-CO" dirty="0">
                <a:solidFill>
                  <a:srgbClr val="FF0000"/>
                </a:solidFill>
              </a:rPr>
              <a:t> --m=“comentario de lo que se va a subir”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push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EB7BDD-A455-78FC-F82E-69F8C22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43" y="988503"/>
            <a:ext cx="3769308" cy="570800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C1B2DA7-3AFB-D5F2-B615-CAA74B739FD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626530" y="2981325"/>
            <a:ext cx="335870" cy="266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577F2A9-70A6-A7EE-AFA8-70DF14FC9B83}"/>
              </a:ext>
            </a:extLst>
          </p:cNvPr>
          <p:cNvSpPr txBox="1"/>
          <p:nvPr/>
        </p:nvSpPr>
        <p:spPr>
          <a:xfrm>
            <a:off x="2581275" y="3248025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1. Agregar cambios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23C8FF-509E-A801-6998-2677C5E7817D}"/>
              </a:ext>
            </a:extLst>
          </p:cNvPr>
          <p:cNvSpPr txBox="1"/>
          <p:nvPr/>
        </p:nvSpPr>
        <p:spPr>
          <a:xfrm>
            <a:off x="2753485" y="1933598"/>
            <a:ext cx="526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2. Agregar comentario del cambio y oprimir </a:t>
            </a:r>
            <a:r>
              <a:rPr lang="es-CO" dirty="0" err="1">
                <a:highlight>
                  <a:srgbClr val="FFFF00"/>
                </a:highlight>
              </a:rPr>
              <a:t>commit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39947D-8FDF-A774-7D23-01174BB58D60}"/>
              </a:ext>
            </a:extLst>
          </p:cNvPr>
          <p:cNvSpPr txBox="1"/>
          <p:nvPr/>
        </p:nvSpPr>
        <p:spPr>
          <a:xfrm>
            <a:off x="2706397" y="4217709"/>
            <a:ext cx="367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3. Oprimir </a:t>
            </a:r>
            <a:r>
              <a:rPr lang="es-CO" dirty="0" err="1">
                <a:highlight>
                  <a:srgbClr val="FFFF00"/>
                </a:highlight>
              </a:rPr>
              <a:t>Push</a:t>
            </a:r>
            <a:r>
              <a:rPr lang="es-CO" dirty="0">
                <a:highlight>
                  <a:srgbClr val="FFFF00"/>
                </a:highlight>
              </a:rPr>
              <a:t> para subir cambios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570078F-266B-95B3-085F-2FD13A0E3AE5}"/>
              </a:ext>
            </a:extLst>
          </p:cNvPr>
          <p:cNvCxnSpPr>
            <a:cxnSpLocks/>
          </p:cNvCxnSpPr>
          <p:nvPr/>
        </p:nvCxnSpPr>
        <p:spPr>
          <a:xfrm>
            <a:off x="3962400" y="4562452"/>
            <a:ext cx="0" cy="1809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E452D6EA-4306-37E5-DCE7-837D5B2DBCB6}"/>
              </a:ext>
            </a:extLst>
          </p:cNvPr>
          <p:cNvSpPr/>
          <p:nvPr/>
        </p:nvSpPr>
        <p:spPr>
          <a:xfrm>
            <a:off x="3794465" y="4743449"/>
            <a:ext cx="30128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114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48132-7AC3-39FD-0C5C-854CED83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B629EC2-219B-6510-ADDD-64D1DA0077CD}"/>
              </a:ext>
            </a:extLst>
          </p:cNvPr>
          <p:cNvSpPr txBox="1"/>
          <p:nvPr/>
        </p:nvSpPr>
        <p:spPr>
          <a:xfrm>
            <a:off x="2357435" y="26083"/>
            <a:ext cx="7477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</a:rPr>
              <a:t>Bajar cambios de la rama </a:t>
            </a:r>
            <a:r>
              <a:rPr lang="es-CO" sz="4000" b="1" dirty="0" err="1">
                <a:solidFill>
                  <a:schemeClr val="bg1"/>
                </a:solidFill>
              </a:rPr>
              <a:t>main</a:t>
            </a:r>
            <a:r>
              <a:rPr lang="es-CO" sz="4000" b="1" dirty="0">
                <a:solidFill>
                  <a:schemeClr val="bg1"/>
                </a:solidFill>
              </a:rPr>
              <a:t> a mi rama de trabajo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63B0EA-5FA0-2EEF-A403-F874FBF15906}"/>
              </a:ext>
            </a:extLst>
          </p:cNvPr>
          <p:cNvSpPr txBox="1"/>
          <p:nvPr/>
        </p:nvSpPr>
        <p:spPr>
          <a:xfrm>
            <a:off x="2489488" y="2146721"/>
            <a:ext cx="7645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Mediante comandos: </a:t>
            </a:r>
          </a:p>
          <a:p>
            <a:pPr marL="342900" indent="-342900">
              <a:buAutoNum type="arabicPeriod"/>
            </a:pPr>
            <a:r>
              <a:rPr lang="es-CO" b="1" dirty="0"/>
              <a:t>Paso: </a:t>
            </a:r>
            <a:r>
              <a:rPr lang="es-CO" dirty="0"/>
              <a:t>“Seleccionar rama sobre la que quiero incluir los cambios”…  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switch </a:t>
            </a:r>
            <a:r>
              <a:rPr lang="es-CO" dirty="0" err="1">
                <a:solidFill>
                  <a:srgbClr val="FF0000"/>
                </a:solidFill>
              </a:rPr>
              <a:t>nombreRamaDestino</a:t>
            </a:r>
            <a:endParaRPr lang="es-CO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2. Paso: </a:t>
            </a:r>
            <a:r>
              <a:rPr lang="es-CO" dirty="0"/>
              <a:t>“realizar </a:t>
            </a:r>
            <a:r>
              <a:rPr lang="es-CO" dirty="0" err="1"/>
              <a:t>fetch</a:t>
            </a:r>
            <a:r>
              <a:rPr lang="es-CO" dirty="0"/>
              <a:t> de la rama de donde quiero seleccionar los 	cambios”…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fetch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nombreRamaOrigen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3. Paso: </a:t>
            </a:r>
            <a:r>
              <a:rPr lang="es-CO" dirty="0"/>
              <a:t>“realizo la inclusión de cambios”…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merge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/</a:t>
            </a:r>
            <a:r>
              <a:rPr lang="es-CO" dirty="0" err="1">
                <a:solidFill>
                  <a:srgbClr val="FF0000"/>
                </a:solidFill>
              </a:rPr>
              <a:t>nombreRamaOrigen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2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9A9A2-18E4-ED9F-CC94-180BD2F9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A82112-A692-BD7D-334F-B2E672E4B9E8}"/>
              </a:ext>
            </a:extLst>
          </p:cNvPr>
          <p:cNvSpPr txBox="1"/>
          <p:nvPr/>
        </p:nvSpPr>
        <p:spPr>
          <a:xfrm>
            <a:off x="2357435" y="26083"/>
            <a:ext cx="7477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</a:rPr>
              <a:t>Subir cambios a la rama </a:t>
            </a:r>
            <a:r>
              <a:rPr lang="es-CO" sz="4000" b="1" dirty="0" err="1">
                <a:solidFill>
                  <a:schemeClr val="bg1"/>
                </a:solidFill>
              </a:rPr>
              <a:t>main</a:t>
            </a:r>
            <a:r>
              <a:rPr lang="es-CO" sz="4000" b="1" dirty="0">
                <a:solidFill>
                  <a:schemeClr val="bg1"/>
                </a:solidFill>
              </a:rPr>
              <a:t> desde mi rama de trabajo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DF7697-E1B2-E836-E56C-D26BE4E84FF9}"/>
              </a:ext>
            </a:extLst>
          </p:cNvPr>
          <p:cNvSpPr txBox="1"/>
          <p:nvPr/>
        </p:nvSpPr>
        <p:spPr>
          <a:xfrm>
            <a:off x="478565" y="1656512"/>
            <a:ext cx="9758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Mediante comandos: </a:t>
            </a:r>
          </a:p>
          <a:p>
            <a:pPr marL="342900" indent="-342900">
              <a:buAutoNum type="arabicPeriod"/>
            </a:pPr>
            <a:r>
              <a:rPr lang="es-CO" b="1" dirty="0"/>
              <a:t>Paso: </a:t>
            </a:r>
            <a:r>
              <a:rPr lang="es-CO" dirty="0"/>
              <a:t>“Seleccionar rama </a:t>
            </a:r>
            <a:r>
              <a:rPr lang="es-CO" dirty="0" err="1"/>
              <a:t>main</a:t>
            </a:r>
            <a:r>
              <a:rPr lang="es-CO" dirty="0"/>
              <a:t>”…  	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switch </a:t>
            </a:r>
            <a:r>
              <a:rPr lang="es-CO" dirty="0" err="1">
                <a:solidFill>
                  <a:srgbClr val="FF0000"/>
                </a:solidFill>
              </a:rPr>
              <a:t>nombreRamaMain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2. Paso: </a:t>
            </a:r>
            <a:r>
              <a:rPr lang="es-CO" dirty="0"/>
              <a:t>“Traer cambio de rama </a:t>
            </a:r>
            <a:r>
              <a:rPr lang="es-CO" dirty="0" err="1"/>
              <a:t>main</a:t>
            </a:r>
            <a:r>
              <a:rPr lang="es-CO" dirty="0"/>
              <a:t>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pull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main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3. Paso: </a:t>
            </a:r>
            <a:r>
              <a:rPr lang="es-CO" dirty="0"/>
              <a:t>“fusionar los cambios de mi rama con la rama </a:t>
            </a:r>
            <a:r>
              <a:rPr lang="es-CO" dirty="0" err="1"/>
              <a:t>main</a:t>
            </a:r>
            <a:r>
              <a:rPr lang="es-CO" dirty="0"/>
              <a:t>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merge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nombreRamaTrabajo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4. Paso: </a:t>
            </a:r>
            <a:r>
              <a:rPr lang="es-CO" dirty="0"/>
              <a:t>“Alistar y enviar comentario del cambio”…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add</a:t>
            </a:r>
            <a:r>
              <a:rPr lang="es-CO" dirty="0">
                <a:solidFill>
                  <a:srgbClr val="FF0000"/>
                </a:solidFill>
              </a:rPr>
              <a:t> .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commit</a:t>
            </a:r>
            <a:r>
              <a:rPr lang="es-CO" dirty="0">
                <a:solidFill>
                  <a:srgbClr val="FF0000"/>
                </a:solidFill>
              </a:rPr>
              <a:t> --m=“comentario“</a:t>
            </a: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5. Paso: </a:t>
            </a:r>
            <a:r>
              <a:rPr lang="es-CO" dirty="0"/>
              <a:t>“Subir los cambios fusionados a la rama </a:t>
            </a:r>
            <a:r>
              <a:rPr lang="es-CO" dirty="0" err="1"/>
              <a:t>main</a:t>
            </a:r>
            <a:r>
              <a:rPr lang="es-CO" dirty="0"/>
              <a:t>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push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main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9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ED910C-EB45-09F0-34CF-C40D9188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865" y="1390328"/>
            <a:ext cx="4850267" cy="5362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08E2156-2BAC-4AAC-E1EC-4628A84F4FDB}"/>
              </a:ext>
            </a:extLst>
          </p:cNvPr>
          <p:cNvSpPr txBox="1"/>
          <p:nvPr/>
        </p:nvSpPr>
        <p:spPr>
          <a:xfrm>
            <a:off x="2207754" y="366488"/>
            <a:ext cx="7776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1. Crear Repositorio en </a:t>
            </a:r>
            <a:r>
              <a:rPr lang="es-CO" sz="4400" b="1" dirty="0" err="1">
                <a:solidFill>
                  <a:schemeClr val="bg1"/>
                </a:solidFill>
              </a:rPr>
              <a:t>github</a:t>
            </a:r>
            <a:endParaRPr lang="es-C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88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se requirements.txt | PyCharm Documentation">
            <a:extLst>
              <a:ext uri="{FF2B5EF4-FFF2-40B4-BE49-F238E27FC236}">
                <a16:creationId xmlns:a16="http://schemas.microsoft.com/office/drawing/2014/main" id="{3D167598-AA3D-1F25-6BF7-65431C113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66" y="2312261"/>
            <a:ext cx="3213130" cy="258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214E41-1462-5E03-ABEC-45EF2D96CEA7}"/>
              </a:ext>
            </a:extLst>
          </p:cNvPr>
          <p:cNvSpPr txBox="1"/>
          <p:nvPr/>
        </p:nvSpPr>
        <p:spPr>
          <a:xfrm>
            <a:off x="1219504" y="692209"/>
            <a:ext cx="9752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</a:rPr>
              <a:t>Descargar librerías mediante </a:t>
            </a:r>
            <a:r>
              <a:rPr lang="es-CO" sz="3600" b="1" dirty="0">
                <a:highlight>
                  <a:srgbClr val="FFFF00"/>
                </a:highlight>
              </a:rPr>
              <a:t>requirements.txt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5B19D4-54E8-D999-6BFC-59160716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262"/>
          <a:stretch/>
        </p:blipFill>
        <p:spPr>
          <a:xfrm>
            <a:off x="5116983" y="1502257"/>
            <a:ext cx="5898692" cy="5050678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56DD370-72DA-B4DB-DE73-1A87D0E4F7BC}"/>
              </a:ext>
            </a:extLst>
          </p:cNvPr>
          <p:cNvCxnSpPr>
            <a:stCxn id="1026" idx="3"/>
          </p:cNvCxnSpPr>
          <p:nvPr/>
        </p:nvCxnSpPr>
        <p:spPr>
          <a:xfrm>
            <a:off x="3768696" y="3603940"/>
            <a:ext cx="1768979" cy="19080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0B63D9DE-AC3A-A39F-DE94-4F2506A3D80B}"/>
              </a:ext>
            </a:extLst>
          </p:cNvPr>
          <p:cNvCxnSpPr/>
          <p:nvPr/>
        </p:nvCxnSpPr>
        <p:spPr>
          <a:xfrm>
            <a:off x="6460621" y="5469308"/>
            <a:ext cx="2298818" cy="188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F4D0C5A-39C3-09A9-C457-986712B6D576}"/>
              </a:ext>
            </a:extLst>
          </p:cNvPr>
          <p:cNvSpPr/>
          <p:nvPr/>
        </p:nvSpPr>
        <p:spPr>
          <a:xfrm>
            <a:off x="8759438" y="5600700"/>
            <a:ext cx="1972061" cy="155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368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51A7-928C-DCFD-5089-63D7D8ED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E9EB339-7843-447E-05A3-3D266EFE7CC9}"/>
              </a:ext>
            </a:extLst>
          </p:cNvPr>
          <p:cNvSpPr txBox="1"/>
          <p:nvPr/>
        </p:nvSpPr>
        <p:spPr>
          <a:xfrm>
            <a:off x="2207754" y="366488"/>
            <a:ext cx="777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2. Compartir link de clonación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6E27E9-74EF-4315-184E-F1C19682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39" t="8856" r="9019" b="41086"/>
          <a:stretch/>
        </p:blipFill>
        <p:spPr>
          <a:xfrm>
            <a:off x="1783084" y="1666429"/>
            <a:ext cx="8621018" cy="3119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5E45AF-DE39-AC5D-6972-736DFE0D90C1}"/>
              </a:ext>
            </a:extLst>
          </p:cNvPr>
          <p:cNvSpPr txBox="1"/>
          <p:nvPr/>
        </p:nvSpPr>
        <p:spPr>
          <a:xfrm>
            <a:off x="3139107" y="5008367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600" b="1" dirty="0">
                <a:highlight>
                  <a:srgbClr val="FFFF00"/>
                </a:highlight>
              </a:rPr>
              <a:t>“Diríjase a la sección de clonar repositorio en la presentación</a:t>
            </a:r>
            <a:r>
              <a:rPr lang="es-CO" dirty="0"/>
              <a:t>”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BD142F3-E2F8-C6A7-73E1-A98E5F898F94}"/>
              </a:ext>
            </a:extLst>
          </p:cNvPr>
          <p:cNvSpPr/>
          <p:nvPr/>
        </p:nvSpPr>
        <p:spPr>
          <a:xfrm>
            <a:off x="6546079" y="3760149"/>
            <a:ext cx="1726250" cy="196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679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95B3B-3A90-70C3-CBDC-29BE7D61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30C51E0-5FB1-C62A-5311-25B86BC6A060}"/>
              </a:ext>
            </a:extLst>
          </p:cNvPr>
          <p:cNvSpPr txBox="1"/>
          <p:nvPr/>
        </p:nvSpPr>
        <p:spPr>
          <a:xfrm>
            <a:off x="1773213" y="340850"/>
            <a:ext cx="8630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3. Montar unidad virtual con </a:t>
            </a:r>
            <a:r>
              <a:rPr lang="es-CO" sz="4400" b="1" dirty="0" err="1">
                <a:solidFill>
                  <a:schemeClr val="bg1"/>
                </a:solidFill>
              </a:rPr>
              <a:t>venv</a:t>
            </a:r>
            <a:endParaRPr lang="es-CO" sz="44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E7883A-4685-137F-90E4-576A8F3B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054" y="1412711"/>
            <a:ext cx="4622552" cy="533704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49E2414-AF01-7674-0B79-B6A07CC2F5B7}"/>
              </a:ext>
            </a:extLst>
          </p:cNvPr>
          <p:cNvSpPr/>
          <p:nvPr/>
        </p:nvSpPr>
        <p:spPr>
          <a:xfrm>
            <a:off x="5556192" y="5717137"/>
            <a:ext cx="2401368" cy="834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812EA0-B0C4-0055-8F87-8827112E1133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308506" y="1956988"/>
            <a:ext cx="2448370" cy="3760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7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B34F8B-7F9D-AC53-F83E-56B38DB3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87" y="1368173"/>
            <a:ext cx="5269341" cy="54643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6E6C7B-2370-5F04-FB22-A1C102176662}"/>
              </a:ext>
            </a:extLst>
          </p:cNvPr>
          <p:cNvSpPr txBox="1"/>
          <p:nvPr/>
        </p:nvSpPr>
        <p:spPr>
          <a:xfrm>
            <a:off x="468288" y="-78377"/>
            <a:ext cx="114297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4. Instalar Django en el proyecto y actualizar</a:t>
            </a:r>
          </a:p>
          <a:p>
            <a:pPr algn="ctr"/>
            <a:r>
              <a:rPr lang="es-CO" sz="4400" b="1" dirty="0">
                <a:solidFill>
                  <a:schemeClr val="bg1"/>
                </a:solidFill>
              </a:rPr>
              <a:t>el repositorio de librerías de </a:t>
            </a:r>
            <a:r>
              <a:rPr lang="es-CO" sz="4400" b="1" dirty="0" err="1">
                <a:solidFill>
                  <a:schemeClr val="bg1"/>
                </a:solidFill>
              </a:rPr>
              <a:t>python</a:t>
            </a:r>
            <a:endParaRPr lang="es-CO" sz="4400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B3E4D4-617D-8693-9D56-7321F23BD0E0}"/>
              </a:ext>
            </a:extLst>
          </p:cNvPr>
          <p:cNvSpPr/>
          <p:nvPr/>
        </p:nvSpPr>
        <p:spPr>
          <a:xfrm>
            <a:off x="3302861" y="3888448"/>
            <a:ext cx="1281869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68B9D2-7834-8F19-C015-36E4F4C71D10}"/>
              </a:ext>
            </a:extLst>
          </p:cNvPr>
          <p:cNvSpPr/>
          <p:nvPr/>
        </p:nvSpPr>
        <p:spPr>
          <a:xfrm>
            <a:off x="3302861" y="5484687"/>
            <a:ext cx="1281869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3D3841-82FB-B5B1-609E-A8C61AA1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688" y="1619910"/>
            <a:ext cx="3583212" cy="453707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BC9834F-399C-99B7-D08A-EBD34DCEF0BC}"/>
              </a:ext>
            </a:extLst>
          </p:cNvPr>
          <p:cNvSpPr/>
          <p:nvPr/>
        </p:nvSpPr>
        <p:spPr>
          <a:xfrm>
            <a:off x="8132036" y="3238500"/>
            <a:ext cx="2440714" cy="34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81C5CB0-25A3-B107-E74B-E2C5423B49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84730" y="3429000"/>
            <a:ext cx="3583212" cy="540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D91299C-62D3-082F-6F60-0EF2FCD66514}"/>
              </a:ext>
            </a:extLst>
          </p:cNvPr>
          <p:cNvCxnSpPr/>
          <p:nvPr/>
        </p:nvCxnSpPr>
        <p:spPr>
          <a:xfrm>
            <a:off x="8705850" y="2438400"/>
            <a:ext cx="466725" cy="733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78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A9CBED-F541-B7D7-B5D6-5D7EC36734D5}"/>
              </a:ext>
            </a:extLst>
          </p:cNvPr>
          <p:cNvSpPr txBox="1"/>
          <p:nvPr/>
        </p:nvSpPr>
        <p:spPr>
          <a:xfrm>
            <a:off x="1780555" y="340850"/>
            <a:ext cx="8577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5. Crear archivo requirements.txt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0B24AF-B564-B192-E137-49AEB0D4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1"/>
          <a:stretch/>
        </p:blipFill>
        <p:spPr>
          <a:xfrm>
            <a:off x="2562225" y="1493388"/>
            <a:ext cx="6677025" cy="50979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3890AE0-FF62-092A-6CA5-0F95E3A66F48}"/>
              </a:ext>
            </a:extLst>
          </p:cNvPr>
          <p:cNvSpPr/>
          <p:nvPr/>
        </p:nvSpPr>
        <p:spPr>
          <a:xfrm>
            <a:off x="6367463" y="5812631"/>
            <a:ext cx="1390650" cy="13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4899074-8E05-44A2-274D-2C2BCA0BE3F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3703320" y="3893820"/>
            <a:ext cx="2664143" cy="1988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6461006-8645-EA5C-91BC-0021BFDA31EB}"/>
              </a:ext>
            </a:extLst>
          </p:cNvPr>
          <p:cNvCxnSpPr>
            <a:cxnSpLocks/>
          </p:cNvCxnSpPr>
          <p:nvPr/>
        </p:nvCxnSpPr>
        <p:spPr>
          <a:xfrm flipV="1">
            <a:off x="3703320" y="3070860"/>
            <a:ext cx="1455420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2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7C369-463D-931E-4D68-02EFF2E0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434F96-9381-D90C-4786-F67050969262}"/>
              </a:ext>
            </a:extLst>
          </p:cNvPr>
          <p:cNvSpPr txBox="1"/>
          <p:nvPr/>
        </p:nvSpPr>
        <p:spPr>
          <a:xfrm>
            <a:off x="1146322" y="266700"/>
            <a:ext cx="10442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6. Iniciar el </a:t>
            </a:r>
            <a:r>
              <a:rPr lang="es-CO" sz="4400" b="1" dirty="0" err="1">
                <a:solidFill>
                  <a:schemeClr val="bg1"/>
                </a:solidFill>
              </a:rPr>
              <a:t>config</a:t>
            </a:r>
            <a:r>
              <a:rPr lang="es-CO" sz="4400" b="1" dirty="0">
                <a:solidFill>
                  <a:schemeClr val="bg1"/>
                </a:solidFill>
              </a:rPr>
              <a:t> “</a:t>
            </a:r>
            <a:r>
              <a:rPr lang="es-CO" sz="4400" b="1" dirty="0" err="1">
                <a:solidFill>
                  <a:schemeClr val="bg1"/>
                </a:solidFill>
              </a:rPr>
              <a:t>starproject</a:t>
            </a:r>
            <a:r>
              <a:rPr lang="es-CO" sz="4400" b="1" dirty="0">
                <a:solidFill>
                  <a:schemeClr val="bg1"/>
                </a:solidFill>
              </a:rPr>
              <a:t>” de </a:t>
            </a:r>
            <a:r>
              <a:rPr lang="es-CO" sz="4400" b="1" dirty="0" err="1">
                <a:solidFill>
                  <a:schemeClr val="bg1"/>
                </a:solidFill>
              </a:rPr>
              <a:t>Danjo</a:t>
            </a:r>
            <a:endParaRPr lang="es-CO" sz="44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940C36-6C02-4654-020F-F4D452FD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23" y="1036141"/>
            <a:ext cx="6289277" cy="56886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1CEDAF5-9739-708A-E688-2F5ABEA2EDCB}"/>
              </a:ext>
            </a:extLst>
          </p:cNvPr>
          <p:cNvSpPr/>
          <p:nvPr/>
        </p:nvSpPr>
        <p:spPr>
          <a:xfrm>
            <a:off x="5940743" y="6003131"/>
            <a:ext cx="149352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EBBEF3B-45A7-BADB-9DD8-B9BB84050CF0}"/>
              </a:ext>
            </a:extLst>
          </p:cNvPr>
          <p:cNvCxnSpPr>
            <a:cxnSpLocks/>
          </p:cNvCxnSpPr>
          <p:nvPr/>
        </p:nvCxnSpPr>
        <p:spPr>
          <a:xfrm flipH="1" flipV="1">
            <a:off x="4472940" y="1630680"/>
            <a:ext cx="1467803" cy="4372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6E92DA1-AA2E-242F-191B-A19F664A38D1}"/>
              </a:ext>
            </a:extLst>
          </p:cNvPr>
          <p:cNvSpPr txBox="1"/>
          <p:nvPr/>
        </p:nvSpPr>
        <p:spPr>
          <a:xfrm>
            <a:off x="9117066" y="3291840"/>
            <a:ext cx="2962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highlight>
                  <a:srgbClr val="FFFF00"/>
                </a:highlight>
              </a:rPr>
              <a:t>“El comando lleva un punto</a:t>
            </a:r>
          </a:p>
          <a:p>
            <a:pPr algn="just"/>
            <a:r>
              <a:rPr lang="es-CO" dirty="0">
                <a:highlight>
                  <a:srgbClr val="FFFF00"/>
                </a:highlight>
              </a:rPr>
              <a:t>al final para decir que es</a:t>
            </a:r>
          </a:p>
          <a:p>
            <a:pPr algn="just"/>
            <a:r>
              <a:rPr lang="es-CO" dirty="0">
                <a:highlight>
                  <a:srgbClr val="FFFF00"/>
                </a:highlight>
              </a:rPr>
              <a:t>sobre el mismo directorio”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A82A7E5-033F-8E75-70FC-7107C674868E}"/>
              </a:ext>
            </a:extLst>
          </p:cNvPr>
          <p:cNvCxnSpPr>
            <a:cxnSpLocks/>
          </p:cNvCxnSpPr>
          <p:nvPr/>
        </p:nvCxnSpPr>
        <p:spPr>
          <a:xfrm flipV="1">
            <a:off x="7408546" y="4253918"/>
            <a:ext cx="2055731" cy="17492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2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A5A720-2C98-F80F-3987-F832A1FD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32" y="1861230"/>
            <a:ext cx="8215144" cy="46538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3453AB-A698-05A0-BA66-B7D96B6A18C6}"/>
              </a:ext>
            </a:extLst>
          </p:cNvPr>
          <p:cNvSpPr txBox="1"/>
          <p:nvPr/>
        </p:nvSpPr>
        <p:spPr>
          <a:xfrm>
            <a:off x="649637" y="342900"/>
            <a:ext cx="10892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7. Probar si el servidor de </a:t>
            </a:r>
            <a:r>
              <a:rPr lang="es-CO" sz="4400" b="1" dirty="0" err="1">
                <a:solidFill>
                  <a:schemeClr val="bg1"/>
                </a:solidFill>
              </a:rPr>
              <a:t>django</a:t>
            </a:r>
            <a:r>
              <a:rPr lang="es-CO" sz="4400" b="1" dirty="0">
                <a:solidFill>
                  <a:schemeClr val="bg1"/>
                </a:solidFill>
              </a:rPr>
              <a:t> funciona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6D7FDF6-4DBB-3BBB-6A8C-E75827414A97}"/>
              </a:ext>
            </a:extLst>
          </p:cNvPr>
          <p:cNvSpPr/>
          <p:nvPr/>
        </p:nvSpPr>
        <p:spPr>
          <a:xfrm>
            <a:off x="3226118" y="4147683"/>
            <a:ext cx="117919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A04687E-28B5-4718-5015-89A1F24DE778}"/>
              </a:ext>
            </a:extLst>
          </p:cNvPr>
          <p:cNvCxnSpPr/>
          <p:nvPr/>
        </p:nvCxnSpPr>
        <p:spPr>
          <a:xfrm>
            <a:off x="3810000" y="4333875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5F0E0D0-6A43-41B0-167F-19EEC57EBEE7}"/>
              </a:ext>
            </a:extLst>
          </p:cNvPr>
          <p:cNvCxnSpPr>
            <a:cxnSpLocks/>
          </p:cNvCxnSpPr>
          <p:nvPr/>
        </p:nvCxnSpPr>
        <p:spPr>
          <a:xfrm flipV="1">
            <a:off x="4171950" y="2533650"/>
            <a:ext cx="1771650" cy="2714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7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82D8-4745-6092-1EFC-6F9AE902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3470940-9256-71F2-D762-5AB942025B79}"/>
              </a:ext>
            </a:extLst>
          </p:cNvPr>
          <p:cNvSpPr txBox="1"/>
          <p:nvPr/>
        </p:nvSpPr>
        <p:spPr>
          <a:xfrm>
            <a:off x="1462245" y="333283"/>
            <a:ext cx="8962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8. Registramos nuestra primer API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12408-D066-4B14-EC98-C8E244D9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0" y="1652487"/>
            <a:ext cx="6996113" cy="477114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85B8FBA-77A4-9792-D08A-E1A361B56890}"/>
              </a:ext>
            </a:extLst>
          </p:cNvPr>
          <p:cNvSpPr/>
          <p:nvPr/>
        </p:nvSpPr>
        <p:spPr>
          <a:xfrm>
            <a:off x="679472" y="2344519"/>
            <a:ext cx="2106457" cy="1398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34D847-5942-9CB2-2450-83C439F1702D}"/>
              </a:ext>
            </a:extLst>
          </p:cNvPr>
          <p:cNvSpPr/>
          <p:nvPr/>
        </p:nvSpPr>
        <p:spPr>
          <a:xfrm>
            <a:off x="4590775" y="5070203"/>
            <a:ext cx="2203132" cy="169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6C4F9F2-CE53-FB44-1D77-417D1426B6FB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2811567" y="3016665"/>
            <a:ext cx="1779208" cy="2138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1C9CF2-B974-FCD1-18B4-577114FF1FE8}"/>
              </a:ext>
            </a:extLst>
          </p:cNvPr>
          <p:cNvSpPr txBox="1"/>
          <p:nvPr/>
        </p:nvSpPr>
        <p:spPr>
          <a:xfrm>
            <a:off x="7660053" y="1457418"/>
            <a:ext cx="45310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highlight>
                  <a:srgbClr val="FFFF00"/>
                </a:highlight>
              </a:rPr>
              <a:t>“Una vez creada una API se debe registrar en el </a:t>
            </a:r>
            <a:r>
              <a:rPr lang="es-CO" sz="1600" b="1" dirty="0" err="1">
                <a:highlight>
                  <a:srgbClr val="FFFF00"/>
                </a:highlight>
              </a:rPr>
              <a:t>config</a:t>
            </a:r>
            <a:r>
              <a:rPr lang="es-CO" sz="1600" b="1" dirty="0">
                <a:highlight>
                  <a:srgbClr val="FFFF00"/>
                </a:highlight>
              </a:rPr>
              <a:t> sobre el settings.py sección apps</a:t>
            </a:r>
            <a:r>
              <a:rPr lang="es-CO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E3E466D-AF23-7AB4-3F28-BD31DE6D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68"/>
          <a:stretch/>
        </p:blipFill>
        <p:spPr>
          <a:xfrm>
            <a:off x="7937481" y="2184067"/>
            <a:ext cx="3779255" cy="4513481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52FC1A36-57BD-CF7D-4DE3-3A09E7E3DE2F}"/>
              </a:ext>
            </a:extLst>
          </p:cNvPr>
          <p:cNvSpPr/>
          <p:nvPr/>
        </p:nvSpPr>
        <p:spPr>
          <a:xfrm>
            <a:off x="7937481" y="4865190"/>
            <a:ext cx="1628000" cy="14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2A6D6F9-DBAA-7FCD-4FC4-3C07A5BB3F8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9565481" y="4937670"/>
            <a:ext cx="600869" cy="1310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5F1F38-FFB5-DEBB-E5DC-437F59C58F46}"/>
              </a:ext>
            </a:extLst>
          </p:cNvPr>
          <p:cNvSpPr txBox="1"/>
          <p:nvPr/>
        </p:nvSpPr>
        <p:spPr>
          <a:xfrm>
            <a:off x="247850" y="1146773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highlight>
                  <a:srgbClr val="00FF00"/>
                </a:highlight>
              </a:rPr>
              <a:t>1.Paso: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2D514D-3571-1B14-FB83-7C340489C5BA}"/>
              </a:ext>
            </a:extLst>
          </p:cNvPr>
          <p:cNvSpPr txBox="1"/>
          <p:nvPr/>
        </p:nvSpPr>
        <p:spPr>
          <a:xfrm>
            <a:off x="7518451" y="2113686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highlight>
                  <a:srgbClr val="00FF00"/>
                </a:highlight>
              </a:rPr>
              <a:t>2.Paso:</a:t>
            </a:r>
          </a:p>
        </p:txBody>
      </p:sp>
    </p:spTree>
    <p:extLst>
      <p:ext uri="{BB962C8B-B14F-4D97-AF65-F5344CB8AC3E}">
        <p14:creationId xmlns:p14="http://schemas.microsoft.com/office/powerpoint/2010/main" val="2690078169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PresCapac2023">
  <a:themeElements>
    <a:clrScheme name="Formato2025">
      <a:dk1>
        <a:sysClr val="windowText" lastClr="000000"/>
      </a:dk1>
      <a:lt1>
        <a:sysClr val="window" lastClr="FFFFFF"/>
      </a:lt1>
      <a:dk2>
        <a:srgbClr val="196189"/>
      </a:dk2>
      <a:lt2>
        <a:srgbClr val="FAFAFA"/>
      </a:lt2>
      <a:accent1>
        <a:srgbClr val="21A9F4"/>
      </a:accent1>
      <a:accent2>
        <a:srgbClr val="41C4AA"/>
      </a:accent2>
      <a:accent3>
        <a:srgbClr val="FFEB3B"/>
      </a:accent3>
      <a:accent4>
        <a:srgbClr val="FF7300"/>
      </a:accent4>
      <a:accent5>
        <a:srgbClr val="F44336"/>
      </a:accent5>
      <a:accent6>
        <a:srgbClr val="673AB7"/>
      </a:accent6>
      <a:hlink>
        <a:srgbClr val="00BCD4"/>
      </a:hlink>
      <a:folHlink>
        <a:srgbClr val="80CBC4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E230129-2898-4821-AF23-50D0FB61B46E}" vid="{107E3DED-AD39-476F-B533-372396A5D57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ef69cb-0fe6-4b5c-bbde-a47d8fb7a70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8DCAC986FC4448ABFCA49244F3B53" ma:contentTypeVersion="6" ma:contentTypeDescription="Create a new document." ma:contentTypeScope="" ma:versionID="14f4950041c93ae92d63add172aecebe">
  <xsd:schema xmlns:xsd="http://www.w3.org/2001/XMLSchema" xmlns:xs="http://www.w3.org/2001/XMLSchema" xmlns:p="http://schemas.microsoft.com/office/2006/metadata/properties" xmlns:ns3="78ef69cb-0fe6-4b5c-bbde-a47d8fb7a70f" targetNamespace="http://schemas.microsoft.com/office/2006/metadata/properties" ma:root="true" ma:fieldsID="973aa5d7d6e811ee71788432f6941852" ns3:_="">
    <xsd:import namespace="78ef69cb-0fe6-4b5c-bbde-a47d8fb7a70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f69cb-0fe6-4b5c-bbde-a47d8fb7a70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7E8ED0-62F3-4C88-A172-448720F6F2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1AD501-F49E-47C6-BE98-F7B7C9303F6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78ef69cb-0fe6-4b5c-bbde-a47d8fb7a70f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49C33FC-FB32-4B09-9C7A-907D0D210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ef69cb-0fe6-4b5c-bbde-a47d8fb7a7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PlantillaPresCapac2025</Template>
  <TotalTime>327</TotalTime>
  <Words>501</Words>
  <Application>Microsoft Office PowerPoint</Application>
  <PresentationFormat>Panorámica</PresentationFormat>
  <Paragraphs>73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Roboto</vt:lpstr>
      <vt:lpstr>Roboto Medium</vt:lpstr>
      <vt:lpstr>PlantillaPresCapac2023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Cuenta Compartida</dc:creator>
  <cp:lastModifiedBy>Cuenta Compartida</cp:lastModifiedBy>
  <cp:revision>18</cp:revision>
  <dcterms:created xsi:type="dcterms:W3CDTF">2025-03-04T13:34:07Z</dcterms:created>
  <dcterms:modified xsi:type="dcterms:W3CDTF">2025-03-04T19:38:42Z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0x010100DE98DCAC986FC4448ABFCA49244F3B53</vt:lpwstr>
  </property>
</Properties>
</file>